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89" r:id="rId3"/>
    <p:sldId id="276" r:id="rId4"/>
    <p:sldId id="297" r:id="rId5"/>
    <p:sldId id="274" r:id="rId6"/>
    <p:sldId id="290" r:id="rId7"/>
    <p:sldId id="286" r:id="rId8"/>
    <p:sldId id="272" r:id="rId9"/>
    <p:sldId id="291" r:id="rId10"/>
    <p:sldId id="292" r:id="rId11"/>
    <p:sldId id="293" r:id="rId12"/>
    <p:sldId id="288" r:id="rId13"/>
    <p:sldId id="294" r:id="rId14"/>
    <p:sldId id="295" r:id="rId15"/>
    <p:sldId id="296" r:id="rId16"/>
    <p:sldId id="277" r:id="rId17"/>
    <p:sldId id="287" r:id="rId18"/>
    <p:sldId id="263" r:id="rId19"/>
    <p:sldId id="281" r:id="rId20"/>
    <p:sldId id="285" r:id="rId21"/>
    <p:sldId id="271" r:id="rId22"/>
    <p:sldId id="259" r:id="rId23"/>
    <p:sldId id="261" r:id="rId24"/>
    <p:sldId id="266" r:id="rId25"/>
    <p:sldId id="267" r:id="rId26"/>
    <p:sldId id="268" r:id="rId27"/>
    <p:sldId id="269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C"/>
    <a:srgbClr val="FCFCFC"/>
    <a:srgbClr val="FCFCFD"/>
    <a:srgbClr val="FCFDFD"/>
    <a:srgbClr val="FDFDFD"/>
    <a:srgbClr val="FDFDFE"/>
    <a:srgbClr val="FDFEFE"/>
    <a:srgbClr val="FEFEFE"/>
    <a:srgbClr val="FE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 varScale="1">
        <p:scale>
          <a:sx n="144" d="100"/>
          <a:sy n="144" d="100"/>
        </p:scale>
        <p:origin x="654" y="1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19CAD46-BFF2-4D3C-A18B-6B0B35BE0B33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5F47E9F-01A1-4270-ADCF-5B7EBF51C1C5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E6F901C-CC21-4BEE-B74B-67DA0EC0AD02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6DB3F00-9E1E-4ED8-8B36-8B342B251C6A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1A65A3-D0F5-4131-AF12-EB61C29E739D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8BCCE2F-4A66-420B-9C35-F9FFEE5BF5C4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999A50-F2EE-43FE-9476-75AE3463E6BE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B9FEC76-675B-4647-BCB8-29CB53E99FE7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888A41-F16C-4590-9748-F54944DE1B92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CB33682-BE44-4B68-8C22-D1EFEC56440B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F42225C-94CE-4AC2-9832-DF299E6A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de-DE" dirty="0"/>
              <a:t>Uncertainty Modeling in Self-Healing Software Systems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Machine Learning-based Control of Dynamical Systems</a:t>
            </a:r>
          </a:p>
          <a:p>
            <a:r>
              <a:rPr lang="de-DE" dirty="0"/>
              <a:t>Summer of 2021, Hasso Plattner Institute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B4593-5952-401A-AD90-3A0D6F528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1861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94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C9594-94CA-4E49-90C5-ED8E68CB6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064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59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704F0-999F-42F9-B67E-96E0AB1B6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800138"/>
          </a:xfrm>
        </p:spPr>
        <p:txBody>
          <a:bodyPr/>
          <a:lstStyle/>
          <a:p>
            <a:pPr marL="0" indent="0">
              <a:buNone/>
            </a:pPr>
            <a:r>
              <a:rPr lang="de-DE" b="1" i="1" dirty="0"/>
              <a:t>H0</a:t>
            </a:r>
            <a:r>
              <a:rPr lang="de-DE" i="1" dirty="0"/>
              <a:t>: The reward penalties have no impact on the actual rewards.</a:t>
            </a:r>
          </a:p>
          <a:p>
            <a:pPr marL="0" indent="0">
              <a:buNone/>
            </a:pPr>
            <a:r>
              <a:rPr lang="de-DE" i="1" dirty="0"/>
              <a:t>=&gt; t-test</a:t>
            </a:r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  <a:p>
            <a:endParaRPr lang="de-DE" i="1" dirty="0"/>
          </a:p>
          <a:p>
            <a:endParaRPr lang="en-GB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69393-57BC-4E5A-95FD-5825CCD552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33C056-98FF-4E6B-B385-B39D61DBC1EC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42FF-EB61-4623-AC08-D829214F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4DC5-4C06-41A7-87E7-37BEE74623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028366-64E3-49A5-A1EC-AEA1E761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i="1" dirty="0"/>
              <a:t>Statistical</a:t>
            </a:r>
            <a:r>
              <a:rPr lang="de-DE" dirty="0"/>
              <a:t> Significance of Uncertainty Penalties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902FA-3729-49A5-8DFD-778958D2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" y="1867403"/>
            <a:ext cx="3798192" cy="23417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64631-5225-424A-A93D-56409F69407E}"/>
              </a:ext>
            </a:extLst>
          </p:cNvPr>
          <p:cNvGrpSpPr/>
          <p:nvPr/>
        </p:nvGrpSpPr>
        <p:grpSpPr>
          <a:xfrm>
            <a:off x="192784" y="1867403"/>
            <a:ext cx="6147497" cy="2344025"/>
            <a:chOff x="233934" y="1563637"/>
            <a:chExt cx="5814416" cy="19357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A1CF3D-35E7-44AE-B3B5-094CDFE1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34" y="1563637"/>
              <a:ext cx="5814416" cy="1935741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56A527-7494-4760-8E98-A2988D76EB93}"/>
                </a:ext>
              </a:extLst>
            </p:cNvPr>
            <p:cNvSpPr/>
            <p:nvPr/>
          </p:nvSpPr>
          <p:spPr bwMode="gray">
            <a:xfrm>
              <a:off x="1855937" y="2584450"/>
              <a:ext cx="151216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01FE6C6-BECD-4039-8BFE-60793FE65E0A}"/>
              </a:ext>
            </a:extLst>
          </p:cNvPr>
          <p:cNvSpPr txBox="1">
            <a:spLocks/>
          </p:cNvSpPr>
          <p:nvPr/>
        </p:nvSpPr>
        <p:spPr bwMode="gray">
          <a:xfrm>
            <a:off x="251520" y="4243298"/>
            <a:ext cx="6877051" cy="8001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i="1" dirty="0"/>
              <a:t>p = 0.00, </a:t>
            </a:r>
            <a:r>
              <a:rPr lang="de-DE" b="1" i="1" dirty="0"/>
              <a:t>H0</a:t>
            </a:r>
            <a:r>
              <a:rPr lang="de-DE" i="1" dirty="0"/>
              <a:t> rejected.</a:t>
            </a:r>
            <a:endParaRPr lang="de-DE" b="1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>
              <a:buFont typeface="Symbol" panose="05050102010706020507" pitchFamily="18" charset="2"/>
              <a:buChar char="Þ"/>
            </a:pPr>
            <a:endParaRPr lang="de-DE" i="1" dirty="0"/>
          </a:p>
          <a:p>
            <a:pPr marL="0" indent="0">
              <a:buFont typeface="Arial" panose="020B0604020202020204" pitchFamily="34" charset="0"/>
              <a:buNone/>
            </a:pPr>
            <a:endParaRPr lang="de-DE" i="1" dirty="0"/>
          </a:p>
          <a:p>
            <a:endParaRPr lang="de-DE" i="1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41132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incorrect reward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D315F-352E-4A3D-B1D2-923C16F49AC7}"/>
              </a:ext>
            </a:extLst>
          </p:cNvPr>
          <p:cNvSpPr/>
          <p:nvPr/>
        </p:nvSpPr>
        <p:spPr bwMode="gray">
          <a:xfrm rot="18755895">
            <a:off x="5454346" y="1607990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421661">
            <a:off x="5691303" y="1398188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03F89-DD46-4C51-A6B9-4A4E1EEAB519}"/>
              </a:ext>
            </a:extLst>
          </p:cNvPr>
          <p:cNvSpPr/>
          <p:nvPr/>
        </p:nvSpPr>
        <p:spPr bwMode="gray">
          <a:xfrm rot="18700998">
            <a:off x="6603088" y="2399923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43905-0D40-4FF9-9BA8-C157B2A53428}"/>
              </a:ext>
            </a:extLst>
          </p:cNvPr>
          <p:cNvSpPr/>
          <p:nvPr/>
        </p:nvSpPr>
        <p:spPr bwMode="gray">
          <a:xfrm rot="2421661">
            <a:off x="6840045" y="2190121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66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7F0657-F8B4-4BE1-9951-AA4BAF6ED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C0E42-E83F-4CE7-97A9-88985E0F61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8B408-7230-45C2-ABC2-E4CA5CD6E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07166-85BE-44D9-9744-BC0CF31195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9991DA-3884-49C0-8B6E-19A4BABF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RQ3 –</a:t>
            </a:r>
            <a:br>
              <a:rPr lang="de-DE" dirty="0"/>
            </a:br>
            <a:r>
              <a:rPr lang="de-DE" dirty="0"/>
              <a:t>Uncertainty Model Utility Loss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419E43-5002-4650-BFB5-FA1893FCF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36733"/>
            <a:ext cx="2148267" cy="1432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C9CF8-7787-4E2C-BBDB-152CD4B165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" y="2319164"/>
            <a:ext cx="2107215" cy="1404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81219-450B-4409-9080-7592367D7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04266"/>
            <a:ext cx="2086999" cy="13913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0A7921-6462-46CC-9060-7C5E8D67A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737" y="2279857"/>
            <a:ext cx="4981752" cy="12308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B9D945-4576-47FA-9018-ED4516F2544A}"/>
              </a:ext>
            </a:extLst>
          </p:cNvPr>
          <p:cNvCxnSpPr>
            <a:cxnSpLocks/>
          </p:cNvCxnSpPr>
          <p:nvPr/>
        </p:nvCxnSpPr>
        <p:spPr bwMode="gray">
          <a:xfrm>
            <a:off x="1945367" y="1728512"/>
            <a:ext cx="424370" cy="10279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C3FFB4-65EE-4B31-936E-C08E4EBD500D}"/>
              </a:ext>
            </a:extLst>
          </p:cNvPr>
          <p:cNvCxnSpPr>
            <a:cxnSpLocks/>
          </p:cNvCxnSpPr>
          <p:nvPr/>
        </p:nvCxnSpPr>
        <p:spPr bwMode="gray">
          <a:xfrm>
            <a:off x="1949544" y="3021568"/>
            <a:ext cx="42019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B107F1-7548-4EBE-8971-F41AA84C8C4E}"/>
              </a:ext>
            </a:extLst>
          </p:cNvPr>
          <p:cNvCxnSpPr/>
          <p:nvPr/>
        </p:nvCxnSpPr>
        <p:spPr bwMode="gray">
          <a:xfrm flipV="1">
            <a:off x="1987429" y="3371597"/>
            <a:ext cx="382308" cy="964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250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incorrect reward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lvl="2"/>
            <a:r>
              <a:rPr lang="de-DE" dirty="0"/>
              <a:t>23% - 32%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6D315F-352E-4A3D-B1D2-923C16F49AC7}"/>
              </a:ext>
            </a:extLst>
          </p:cNvPr>
          <p:cNvSpPr/>
          <p:nvPr/>
        </p:nvSpPr>
        <p:spPr bwMode="gray">
          <a:xfrm rot="18755895">
            <a:off x="5454346" y="1607990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421661">
            <a:off x="5691303" y="1398188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03F89-DD46-4C51-A6B9-4A4E1EEAB519}"/>
              </a:ext>
            </a:extLst>
          </p:cNvPr>
          <p:cNvSpPr/>
          <p:nvPr/>
        </p:nvSpPr>
        <p:spPr bwMode="gray">
          <a:xfrm rot="18700998">
            <a:off x="6603088" y="2399923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43905-0D40-4FF9-9BA8-C157B2A53428}"/>
              </a:ext>
            </a:extLst>
          </p:cNvPr>
          <p:cNvSpPr/>
          <p:nvPr/>
        </p:nvSpPr>
        <p:spPr bwMode="gray">
          <a:xfrm rot="2421661">
            <a:off x="6840045" y="2190121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44273-0E78-4246-9CEB-5E9F21CA4B8A}"/>
              </a:ext>
            </a:extLst>
          </p:cNvPr>
          <p:cNvSpPr/>
          <p:nvPr/>
        </p:nvSpPr>
        <p:spPr bwMode="gray">
          <a:xfrm rot="18755895">
            <a:off x="2210599" y="3521338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052D8-3C58-41A7-8BD6-F9BBFADC51A4}"/>
              </a:ext>
            </a:extLst>
          </p:cNvPr>
          <p:cNvSpPr/>
          <p:nvPr/>
        </p:nvSpPr>
        <p:spPr bwMode="gray">
          <a:xfrm rot="2421661">
            <a:off x="2447556" y="3311536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60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A51FC-80C9-426E-93AA-30B19D78A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Python 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C</a:t>
            </a:r>
            <a:r>
              <a:rPr lang="de-DE" dirty="0"/>
              <a:t>urrently a lot of functions with side effects</a:t>
            </a:r>
          </a:p>
          <a:p>
            <a:pPr lvl="1"/>
            <a:r>
              <a:rPr lang="de-DE" dirty="0"/>
              <a:t>=&gt; </a:t>
            </a:r>
            <a:r>
              <a:rPr lang="de-DE" dirty="0">
                <a:solidFill>
                  <a:srgbClr val="0070C0"/>
                </a:solidFill>
              </a:rPr>
              <a:t>H</a:t>
            </a:r>
            <a:r>
              <a:rPr lang="de-DE" dirty="0"/>
              <a:t>ard</a:t>
            </a:r>
            <a:r>
              <a:rPr lang="de-DE" i="1" dirty="0"/>
              <a:t>er</a:t>
            </a:r>
            <a:r>
              <a:rPr lang="de-DE" dirty="0"/>
              <a:t> to understand data-transformations</a:t>
            </a:r>
          </a:p>
          <a:p>
            <a:pPr marL="536575" lvl="2" indent="0">
              <a:buNone/>
            </a:pPr>
            <a:endParaRPr lang="de-DE" dirty="0"/>
          </a:p>
          <a:p>
            <a:pPr lvl="1"/>
            <a:r>
              <a:rPr lang="de-DE" dirty="0">
                <a:solidFill>
                  <a:srgbClr val="00B050"/>
                </a:solidFill>
              </a:rPr>
              <a:t>L</a:t>
            </a:r>
            <a:r>
              <a:rPr lang="de-DE" dirty="0"/>
              <a:t>earn real fix-fail probabilities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L</a:t>
            </a:r>
            <a:r>
              <a:rPr lang="de-DE" dirty="0"/>
              <a:t>earn longer state horizon</a:t>
            </a:r>
          </a:p>
          <a:p>
            <a:r>
              <a:rPr lang="de-DE" dirty="0"/>
              <a:t>mRubis extensions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N</a:t>
            </a:r>
            <a:r>
              <a:rPr lang="de-DE" dirty="0"/>
              <a:t>eeds „execution plan“ but ignores it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C</a:t>
            </a:r>
            <a:r>
              <a:rPr lang="de-DE" dirty="0">
                <a:sym typeface="Wingdings" panose="05000000000000000000" pitchFamily="2" charset="2"/>
              </a:rPr>
              <a:t>umulative utility in mRubis</a:t>
            </a: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F</a:t>
            </a:r>
            <a:r>
              <a:rPr lang="de-DE" dirty="0">
                <a:sym typeface="Wingdings" panose="05000000000000000000" pitchFamily="2" charset="2"/>
              </a:rPr>
              <a:t>ix-fail possibility</a:t>
            </a:r>
          </a:p>
          <a:p>
            <a:pPr lvl="1"/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de-DE" dirty="0">
                <a:sym typeface="Wingdings" panose="05000000000000000000" pitchFamily="2" charset="2"/>
              </a:rPr>
              <a:t>ublish-Subscribe architecture to communicate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FB522-4793-4FF1-BE46-7272277962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532BB9-366F-4D3D-B60C-EEC07669F4E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16B48-0AB9-4D5C-9351-9074B901A5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C6E3F-F538-462B-AE7D-CDD2BFC9B4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125E73-A598-4BDB-B88D-ADBECCB5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70C0"/>
                </a:solidFill>
              </a:rPr>
              <a:t>D</a:t>
            </a:r>
            <a:r>
              <a:rPr lang="de-DE" dirty="0"/>
              <a:t>iscussion and </a:t>
            </a:r>
            <a:r>
              <a:rPr lang="de-DE" dirty="0">
                <a:solidFill>
                  <a:srgbClr val="00B050"/>
                </a:solidFill>
              </a:rPr>
              <a:t>F</a:t>
            </a:r>
            <a:r>
              <a:rPr lang="de-DE" dirty="0"/>
              <a:t>uture Work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661EF-5127-43DA-8128-026A4ACD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91" y="1066625"/>
            <a:ext cx="615400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52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9F10A70-CA6D-46C9-BDA6-BFCDB51A2EC2}"/>
              </a:ext>
            </a:extLst>
          </p:cNvPr>
          <p:cNvSpPr/>
          <p:nvPr/>
        </p:nvSpPr>
        <p:spPr bwMode="gray">
          <a:xfrm>
            <a:off x="179386" y="4356272"/>
            <a:ext cx="3074057" cy="369150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1AE9223-2895-41F1-AC6D-834A24037FE8}"/>
              </a:ext>
            </a:extLst>
          </p:cNvPr>
          <p:cNvSpPr/>
          <p:nvPr/>
        </p:nvSpPr>
        <p:spPr bwMode="gray">
          <a:xfrm>
            <a:off x="179385" y="3668370"/>
            <a:ext cx="3074057" cy="613488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AD9C92F-966D-4EB0-8DC5-9A23F217769D}"/>
              </a:ext>
            </a:extLst>
          </p:cNvPr>
          <p:cNvSpPr/>
          <p:nvPr/>
        </p:nvSpPr>
        <p:spPr bwMode="gray">
          <a:xfrm>
            <a:off x="179386" y="2418151"/>
            <a:ext cx="3074058" cy="582344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en-GB" sz="1050" dirty="0" err="1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0AC34-D74B-4F48-BF0D-1E8528507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309352-783C-4BDD-B2C6-EFCA4104AA44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EFF6D-7D91-42FC-8287-2A4F052885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2ED8-F54B-4080-A9E5-666127D92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24EBA2-FCFB-4327-AF4F-0304FDBD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Disscussion -</a:t>
            </a:r>
            <a:br>
              <a:rPr lang="de-DE" dirty="0"/>
            </a:br>
            <a:r>
              <a:rPr lang="de-DE" dirty="0"/>
              <a:t>mRubis and Python Communication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D4E32-5716-4891-9C8C-97105923B3F8}"/>
              </a:ext>
            </a:extLst>
          </p:cNvPr>
          <p:cNvSpPr txBox="1"/>
          <p:nvPr/>
        </p:nvSpPr>
        <p:spPr bwMode="gray">
          <a:xfrm>
            <a:off x="377012" y="1611423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python controller</a:t>
            </a:r>
            <a:endParaRPr lang="en-GB" sz="12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BE13C-7120-4D74-A7C5-DFCF8A258EF4}"/>
              </a:ext>
            </a:extLst>
          </p:cNvPr>
          <p:cNvSpPr txBox="1"/>
          <p:nvPr/>
        </p:nvSpPr>
        <p:spPr bwMode="gray">
          <a:xfrm>
            <a:off x="2321228" y="1646168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mRubis</a:t>
            </a:r>
            <a:endParaRPr lang="en-GB" sz="1200" dirty="0" err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3710BB-0C14-44B4-8B4C-F3E73DBA1CB3}"/>
              </a:ext>
            </a:extLst>
          </p:cNvPr>
          <p:cNvGrpSpPr/>
          <p:nvPr/>
        </p:nvGrpSpPr>
        <p:grpSpPr>
          <a:xfrm>
            <a:off x="1277112" y="1823701"/>
            <a:ext cx="1512168" cy="145244"/>
            <a:chOff x="1187624" y="1562410"/>
            <a:chExt cx="1512168" cy="14524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AC3CD5-8DA6-4718-8C43-D34845D48ED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9A8DF-D12C-43AA-93E2-3CDB3E3DBE87}"/>
                </a:ext>
              </a:extLst>
            </p:cNvPr>
            <p:cNvSpPr txBox="1"/>
            <p:nvPr/>
          </p:nvSpPr>
          <p:spPr bwMode="gray">
            <a:xfrm>
              <a:off x="1544216" y="156241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#shops</a:t>
              </a:r>
              <a:endParaRPr lang="en-GB" sz="900" dirty="0" err="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78D26E-CD30-4D0A-9FA1-0926939AE20B}"/>
              </a:ext>
            </a:extLst>
          </p:cNvPr>
          <p:cNvGrpSpPr/>
          <p:nvPr/>
        </p:nvGrpSpPr>
        <p:grpSpPr>
          <a:xfrm>
            <a:off x="1277112" y="2112961"/>
            <a:ext cx="1512169" cy="145244"/>
            <a:chOff x="1187624" y="1851670"/>
            <a:chExt cx="1512169" cy="14524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27AC3D-6DB4-4B7B-BCE1-A4CD82C3DD6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FF756-88DC-430C-83C2-70903C2B11B2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#shops</a:t>
              </a:r>
              <a:endParaRPr lang="en-GB" sz="900" dirty="0" err="1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A71D6C-E844-461A-932F-DDB0C3D0F6EA}"/>
              </a:ext>
            </a:extLst>
          </p:cNvPr>
          <p:cNvGrpSpPr/>
          <p:nvPr/>
        </p:nvGrpSpPr>
        <p:grpSpPr>
          <a:xfrm>
            <a:off x="1272109" y="2462242"/>
            <a:ext cx="1512168" cy="145244"/>
            <a:chOff x="1187624" y="1564306"/>
            <a:chExt cx="1512168" cy="14524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D5A3096-F269-4AB3-A1FA-F1959363607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B34276-30F4-42E4-86F5-3B8BF4079AF3}"/>
                </a:ext>
              </a:extLst>
            </p:cNvPr>
            <p:cNvSpPr txBox="1"/>
            <p:nvPr/>
          </p:nvSpPr>
          <p:spPr bwMode="gray">
            <a:xfrm>
              <a:off x="1426670" y="1564306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info of shop</a:t>
              </a:r>
              <a:endParaRPr lang="en-GB" sz="900" dirty="0" err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401B4B-078A-4B99-B7DB-6579CDA6F6F3}"/>
              </a:ext>
            </a:extLst>
          </p:cNvPr>
          <p:cNvGrpSpPr/>
          <p:nvPr/>
        </p:nvGrpSpPr>
        <p:grpSpPr>
          <a:xfrm>
            <a:off x="1268458" y="2792202"/>
            <a:ext cx="1512169" cy="145244"/>
            <a:chOff x="1187624" y="1851670"/>
            <a:chExt cx="1512169" cy="14524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EA9ED3-64BA-43B9-8CA8-7AA639A05C0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E0683B-E582-4B0F-A8C9-1DAF411AF3E8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info of shop</a:t>
              </a:r>
              <a:endParaRPr lang="en-GB" sz="900" dirty="0" err="1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74E9DC-CD09-43D2-AC97-170340275560}"/>
              </a:ext>
            </a:extLst>
          </p:cNvPr>
          <p:cNvGrpSpPr/>
          <p:nvPr/>
        </p:nvGrpSpPr>
        <p:grpSpPr>
          <a:xfrm>
            <a:off x="1286577" y="3099013"/>
            <a:ext cx="1512168" cy="145244"/>
            <a:chOff x="1187624" y="1564432"/>
            <a:chExt cx="1512168" cy="1452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D7669D6-79BC-46E8-9D5B-87C61024ACF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794480-41A2-4E2A-9490-4B062C8D7C20}"/>
                </a:ext>
              </a:extLst>
            </p:cNvPr>
            <p:cNvSpPr txBox="1"/>
            <p:nvPr/>
          </p:nvSpPr>
          <p:spPr bwMode="gray">
            <a:xfrm>
              <a:off x="1543760" y="1564432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#issues</a:t>
              </a:r>
              <a:endParaRPr lang="en-GB" sz="900" dirty="0" err="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268BD6-2684-4D89-8FB3-423AE9987B0B}"/>
              </a:ext>
            </a:extLst>
          </p:cNvPr>
          <p:cNvGrpSpPr/>
          <p:nvPr/>
        </p:nvGrpSpPr>
        <p:grpSpPr>
          <a:xfrm>
            <a:off x="1282926" y="3428847"/>
            <a:ext cx="1512169" cy="145244"/>
            <a:chOff x="1187624" y="1851670"/>
            <a:chExt cx="1512169" cy="14524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8E1008-5E4D-40A5-89AB-C98A95A64D32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EFF64D-0AA4-442B-9F83-77D58A99C8AE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#issues</a:t>
              </a:r>
              <a:endParaRPr lang="en-GB" sz="900" dirty="0" err="1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C805DB-3827-4C6D-ABC1-BB16784F6B39}"/>
              </a:ext>
            </a:extLst>
          </p:cNvPr>
          <p:cNvGrpSpPr/>
          <p:nvPr/>
        </p:nvGrpSpPr>
        <p:grpSpPr>
          <a:xfrm>
            <a:off x="1277924" y="3736360"/>
            <a:ext cx="1512168" cy="156199"/>
            <a:chOff x="1187624" y="1551455"/>
            <a:chExt cx="1512168" cy="15619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1C9863A-F445-4BDB-87DD-8CB9D0EF140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5BA8B1-A446-4713-95B3-2DE259FD11D7}"/>
                </a:ext>
              </a:extLst>
            </p:cNvPr>
            <p:cNvSpPr txBox="1"/>
            <p:nvPr/>
          </p:nvSpPr>
          <p:spPr bwMode="gray">
            <a:xfrm>
              <a:off x="1224168" y="155145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request issue</a:t>
              </a:r>
              <a:endParaRPr lang="en-GB" sz="900" dirty="0" err="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AD0421-36E3-48B9-BC9E-9FFFD29A6F16}"/>
              </a:ext>
            </a:extLst>
          </p:cNvPr>
          <p:cNvGrpSpPr/>
          <p:nvPr/>
        </p:nvGrpSpPr>
        <p:grpSpPr>
          <a:xfrm>
            <a:off x="1274273" y="4079171"/>
            <a:ext cx="1512169" cy="145244"/>
            <a:chOff x="1187624" y="1851670"/>
            <a:chExt cx="1512169" cy="14524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A86AE5D-D84F-413A-93E4-C54EC32A6E4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089945-220F-4BE4-B6BC-9F326ECCAC54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issue</a:t>
              </a:r>
              <a:endParaRPr lang="en-GB" sz="900" dirty="0" err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CA90EB-9887-45DC-B1B7-C399A05E2C9C}"/>
              </a:ext>
            </a:extLst>
          </p:cNvPr>
          <p:cNvGrpSpPr/>
          <p:nvPr/>
        </p:nvGrpSpPr>
        <p:grpSpPr>
          <a:xfrm>
            <a:off x="1274273" y="4431869"/>
            <a:ext cx="1512168" cy="156199"/>
            <a:chOff x="1187624" y="1551455"/>
            <a:chExt cx="1512168" cy="15619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A454B56-109E-42F7-A4E6-55487C2B6D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444FED-ED8F-4B55-AC4A-FBC6350D1245}"/>
                </a:ext>
              </a:extLst>
            </p:cNvPr>
            <p:cNvSpPr txBox="1"/>
            <p:nvPr/>
          </p:nvSpPr>
          <p:spPr bwMode="gray">
            <a:xfrm>
              <a:off x="1224168" y="155145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fix for issue</a:t>
              </a:r>
              <a:endParaRPr lang="en-GB" sz="900" dirty="0" err="1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F09A5A-5F95-42A7-96B7-C9E4D62AB7FC}"/>
              </a:ext>
            </a:extLst>
          </p:cNvPr>
          <p:cNvGrpSpPr/>
          <p:nvPr/>
        </p:nvGrpSpPr>
        <p:grpSpPr>
          <a:xfrm>
            <a:off x="1285191" y="4757729"/>
            <a:ext cx="1512168" cy="145244"/>
            <a:chOff x="1187624" y="1564432"/>
            <a:chExt cx="1512168" cy="14524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44375D0-6169-42B3-BF3E-43E1C9C27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C1DE7-4CE4-40E8-B2C3-7ABB03B9FAF9}"/>
                </a:ext>
              </a:extLst>
            </p:cNvPr>
            <p:cNvSpPr txBox="1"/>
            <p:nvPr/>
          </p:nvSpPr>
          <p:spPr bwMode="gray">
            <a:xfrm>
              <a:off x="1388724" y="1564432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actual fix order</a:t>
              </a:r>
              <a:endParaRPr lang="en-GB" sz="900" dirty="0" err="1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5B54F3-DDB0-4FDE-BA9A-52E2459D484A}"/>
              </a:ext>
            </a:extLst>
          </p:cNvPr>
          <p:cNvSpPr txBox="1"/>
          <p:nvPr/>
        </p:nvSpPr>
        <p:spPr bwMode="gray">
          <a:xfrm>
            <a:off x="4213280" y="1608431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python controller</a:t>
            </a:r>
            <a:endParaRPr lang="en-GB" sz="1200" dirty="0" err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0FDC2F-5D31-422F-B912-5EEF60904DFB}"/>
              </a:ext>
            </a:extLst>
          </p:cNvPr>
          <p:cNvSpPr txBox="1"/>
          <p:nvPr/>
        </p:nvSpPr>
        <p:spPr bwMode="gray">
          <a:xfrm>
            <a:off x="6157496" y="1643176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mRubis</a:t>
            </a:r>
            <a:endParaRPr lang="en-GB" sz="1200" dirty="0" err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A863181-0C36-4438-83AB-A9D1D21B5613}"/>
              </a:ext>
            </a:extLst>
          </p:cNvPr>
          <p:cNvGrpSpPr/>
          <p:nvPr/>
        </p:nvGrpSpPr>
        <p:grpSpPr>
          <a:xfrm>
            <a:off x="5113380" y="1820709"/>
            <a:ext cx="1512168" cy="145244"/>
            <a:chOff x="1187624" y="1562410"/>
            <a:chExt cx="1512168" cy="145244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B13B658-4C67-4B8A-974C-DBD244D1F11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A1D3DA-EF5A-4B79-9540-4E5120EFE64E}"/>
                </a:ext>
              </a:extLst>
            </p:cNvPr>
            <p:cNvSpPr txBox="1"/>
            <p:nvPr/>
          </p:nvSpPr>
          <p:spPr bwMode="gray">
            <a:xfrm>
              <a:off x="1544216" y="156241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get all issues</a:t>
              </a:r>
              <a:endParaRPr lang="en-GB" sz="900" dirty="0" err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448E4F-DF3A-4831-86C3-AE901DF390D4}"/>
              </a:ext>
            </a:extLst>
          </p:cNvPr>
          <p:cNvGrpSpPr/>
          <p:nvPr/>
        </p:nvGrpSpPr>
        <p:grpSpPr>
          <a:xfrm>
            <a:off x="5113380" y="2109969"/>
            <a:ext cx="1512169" cy="145244"/>
            <a:chOff x="1187624" y="1851670"/>
            <a:chExt cx="1512169" cy="14524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96BE677-FBCA-475C-85FA-6D5B1DD0CA8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9510AE-91C3-494F-8C8B-FC7E75B86C69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all issues</a:t>
              </a:r>
              <a:endParaRPr lang="en-GB" sz="900" dirty="0" err="1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211777-BF76-43CE-84B6-3E2474E1DD6D}"/>
              </a:ext>
            </a:extLst>
          </p:cNvPr>
          <p:cNvGrpSpPr/>
          <p:nvPr/>
        </p:nvGrpSpPr>
        <p:grpSpPr>
          <a:xfrm>
            <a:off x="5108377" y="2445989"/>
            <a:ext cx="1512168" cy="156609"/>
            <a:chOff x="1187624" y="1551045"/>
            <a:chExt cx="1512168" cy="156609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CDEE5B9-AEB0-42A3-BCFE-03461A581C2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87624" y="1707654"/>
              <a:ext cx="1512168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188E80-0E6B-4026-81E2-8AA279EC2CD1}"/>
                </a:ext>
              </a:extLst>
            </p:cNvPr>
            <p:cNvSpPr txBox="1"/>
            <p:nvPr/>
          </p:nvSpPr>
          <p:spPr bwMode="gray">
            <a:xfrm>
              <a:off x="1217982" y="1551045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Send sorted list of fixes</a:t>
              </a:r>
              <a:endParaRPr lang="en-GB" sz="900" dirty="0" err="1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CE5B4DD9-5D09-4C93-BDCA-CF13807B1484}"/>
              </a:ext>
            </a:extLst>
          </p:cNvPr>
          <p:cNvSpPr txBox="1"/>
          <p:nvPr/>
        </p:nvSpPr>
        <p:spPr bwMode="gray">
          <a:xfrm>
            <a:off x="1583671" y="12370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600" u="sng" dirty="0"/>
              <a:t>Current</a:t>
            </a:r>
            <a:endParaRPr lang="en-GB" sz="1600" u="sng" dirty="0" err="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2B0641-77BF-4002-9293-2EED08703575}"/>
              </a:ext>
            </a:extLst>
          </p:cNvPr>
          <p:cNvSpPr txBox="1"/>
          <p:nvPr/>
        </p:nvSpPr>
        <p:spPr bwMode="gray">
          <a:xfrm>
            <a:off x="5428119" y="12370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600" u="sng" dirty="0"/>
              <a:t>Ideal</a:t>
            </a:r>
            <a:endParaRPr lang="en-GB" sz="1600" u="sng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6EA4E-2C9E-449C-BF8E-50BFE13257F6}"/>
              </a:ext>
            </a:extLst>
          </p:cNvPr>
          <p:cNvSpPr/>
          <p:nvPr/>
        </p:nvSpPr>
        <p:spPr bwMode="gray">
          <a:xfrm>
            <a:off x="973224" y="1824929"/>
            <a:ext cx="303887" cy="32105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AFD6E-0E64-40C1-B897-DBCE8E54F5DF}"/>
              </a:ext>
            </a:extLst>
          </p:cNvPr>
          <p:cNvSpPr/>
          <p:nvPr/>
        </p:nvSpPr>
        <p:spPr bwMode="gray">
          <a:xfrm>
            <a:off x="2789280" y="1933524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F6B8B-8A67-446F-A020-2C277B460196}"/>
              </a:ext>
            </a:extLst>
          </p:cNvPr>
          <p:cNvSpPr/>
          <p:nvPr/>
        </p:nvSpPr>
        <p:spPr bwMode="gray">
          <a:xfrm>
            <a:off x="2789280" y="2605590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3FFA68-A282-48E9-9144-44983B9D0C61}"/>
              </a:ext>
            </a:extLst>
          </p:cNvPr>
          <p:cNvSpPr/>
          <p:nvPr/>
        </p:nvSpPr>
        <p:spPr bwMode="gray">
          <a:xfrm>
            <a:off x="2803748" y="3242235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B513A4-EFBF-4710-AE18-99F7C26986A3}"/>
              </a:ext>
            </a:extLst>
          </p:cNvPr>
          <p:cNvSpPr/>
          <p:nvPr/>
        </p:nvSpPr>
        <p:spPr bwMode="gray">
          <a:xfrm>
            <a:off x="2795095" y="3892559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B87384-596C-445E-BDE7-E51217671F96}"/>
              </a:ext>
            </a:extLst>
          </p:cNvPr>
          <p:cNvSpPr/>
          <p:nvPr/>
        </p:nvSpPr>
        <p:spPr bwMode="gray">
          <a:xfrm>
            <a:off x="2791443" y="4588069"/>
            <a:ext cx="293881" cy="1084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0B9286-C306-4C49-9872-5397D7691D99}"/>
              </a:ext>
            </a:extLst>
          </p:cNvPr>
          <p:cNvSpPr/>
          <p:nvPr/>
        </p:nvSpPr>
        <p:spPr bwMode="gray">
          <a:xfrm>
            <a:off x="2802362" y="4900952"/>
            <a:ext cx="293881" cy="1432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FCCB6E-5FC7-417A-8435-B2793ED6A9DA}"/>
              </a:ext>
            </a:extLst>
          </p:cNvPr>
          <p:cNvSpPr/>
          <p:nvPr/>
        </p:nvSpPr>
        <p:spPr bwMode="gray">
          <a:xfrm>
            <a:off x="4809492" y="1821938"/>
            <a:ext cx="303887" cy="1018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6801C1-3FD0-40A2-82AE-4250AD30C693}"/>
              </a:ext>
            </a:extLst>
          </p:cNvPr>
          <p:cNvSpPr/>
          <p:nvPr/>
        </p:nvSpPr>
        <p:spPr bwMode="gray">
          <a:xfrm>
            <a:off x="6625548" y="1930532"/>
            <a:ext cx="293881" cy="3246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4EE227-86CE-4E75-8843-963C1820E584}"/>
              </a:ext>
            </a:extLst>
          </p:cNvPr>
          <p:cNvSpPr/>
          <p:nvPr/>
        </p:nvSpPr>
        <p:spPr bwMode="gray">
          <a:xfrm>
            <a:off x="6625548" y="2602599"/>
            <a:ext cx="293881" cy="2381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2AF1D8A-D3F0-4A83-BD66-637C5628D5EF}"/>
              </a:ext>
            </a:extLst>
          </p:cNvPr>
          <p:cNvSpPr txBox="1"/>
          <p:nvPr/>
        </p:nvSpPr>
        <p:spPr bwMode="gray">
          <a:xfrm>
            <a:off x="224981" y="2436130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#shops times:</a:t>
            </a:r>
            <a:endParaRPr lang="en-GB" sz="800" dirty="0" err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E130AE-EACF-42B6-94D1-EE4DA2E82BA9}"/>
              </a:ext>
            </a:extLst>
          </p:cNvPr>
          <p:cNvSpPr txBox="1"/>
          <p:nvPr/>
        </p:nvSpPr>
        <p:spPr bwMode="gray">
          <a:xfrm>
            <a:off x="209464" y="3722550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#issues times:</a:t>
            </a:r>
            <a:endParaRPr lang="en-GB" sz="800" dirty="0" err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CDD30B-301D-4CBD-860D-09CCA20344E2}"/>
              </a:ext>
            </a:extLst>
          </p:cNvPr>
          <p:cNvSpPr txBox="1"/>
          <p:nvPr/>
        </p:nvSpPr>
        <p:spPr bwMode="gray">
          <a:xfrm>
            <a:off x="224981" y="4357691"/>
            <a:ext cx="914400" cy="1551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/>
              <a:t>for each issue</a:t>
            </a:r>
            <a:endParaRPr lang="en-GB" sz="800" dirty="0" err="1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276089-3DEF-4FE9-8E77-F7482D9FDCDD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757729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20E9497-2E5F-44D7-AED6-E5B8B5016FA5}"/>
              </a:ext>
            </a:extLst>
          </p:cNvPr>
          <p:cNvSpPr txBox="1"/>
          <p:nvPr/>
        </p:nvSpPr>
        <p:spPr bwMode="gray">
          <a:xfrm>
            <a:off x="3904825" y="4650976"/>
            <a:ext cx="1368152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20-40 messages</a:t>
            </a:r>
            <a:endParaRPr lang="en-GB" sz="1200" dirty="0" err="1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BA019FA-1724-4FCB-AA61-09FA85B25E85}"/>
              </a:ext>
            </a:extLst>
          </p:cNvPr>
          <p:cNvCxnSpPr>
            <a:cxnSpLocks/>
          </p:cNvCxnSpPr>
          <p:nvPr/>
        </p:nvCxnSpPr>
        <p:spPr bwMode="gray">
          <a:xfrm>
            <a:off x="5868144" y="3020185"/>
            <a:ext cx="0" cy="22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450678B-1210-4D1D-854C-AB49A59B4C8D}"/>
              </a:ext>
            </a:extLst>
          </p:cNvPr>
          <p:cNvSpPr txBox="1"/>
          <p:nvPr/>
        </p:nvSpPr>
        <p:spPr bwMode="gray">
          <a:xfrm>
            <a:off x="5279832" y="3282602"/>
            <a:ext cx="1176624" cy="213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   2 messages</a:t>
            </a:r>
            <a:endParaRPr lang="en-GB" sz="1200" dirty="0" err="1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2D600C6-DF9C-4C84-8D79-BEABCA691763}"/>
              </a:ext>
            </a:extLst>
          </p:cNvPr>
          <p:cNvGrpSpPr/>
          <p:nvPr/>
        </p:nvGrpSpPr>
        <p:grpSpPr>
          <a:xfrm>
            <a:off x="5108376" y="2672799"/>
            <a:ext cx="1512169" cy="145244"/>
            <a:chOff x="1187624" y="1851670"/>
            <a:chExt cx="1512169" cy="145244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9427021-A038-44B2-AE89-944B5E89821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187624" y="1985548"/>
              <a:ext cx="1512169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0DA5919-255F-4E0D-BC7F-18617FA49AAD}"/>
                </a:ext>
              </a:extLst>
            </p:cNvPr>
            <p:cNvSpPr txBox="1"/>
            <p:nvPr/>
          </p:nvSpPr>
          <p:spPr bwMode="gray">
            <a:xfrm>
              <a:off x="1481505" y="1851670"/>
              <a:ext cx="914400" cy="1452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900" dirty="0"/>
                <a:t>system utility </a:t>
              </a:r>
              <a:endParaRPr lang="en-GB" sz="900" dirty="0" err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65018D-43B6-4ADE-9479-32C099271B89}"/>
              </a:ext>
            </a:extLst>
          </p:cNvPr>
          <p:cNvSpPr txBox="1"/>
          <p:nvPr/>
        </p:nvSpPr>
        <p:spPr bwMode="gray">
          <a:xfrm>
            <a:off x="4387643" y="3593262"/>
            <a:ext cx="3221478" cy="4608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sz="1200" dirty="0">
                <a:solidFill>
                  <a:srgbClr val="FF0000"/>
                </a:solidFill>
              </a:rPr>
              <a:t>! </a:t>
            </a:r>
            <a:r>
              <a:rPr lang="de-DE" sz="1200" dirty="0"/>
              <a:t>Requires Message Broker that can handle long messages (RabbitMQ, ...)</a:t>
            </a:r>
          </a:p>
        </p:txBody>
      </p:sp>
    </p:spTree>
    <p:extLst>
      <p:ext uri="{BB962C8B-B14F-4D97-AF65-F5344CB8AC3E}">
        <p14:creationId xmlns:p14="http://schemas.microsoft.com/office/powerpoint/2010/main" val="420223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103" grpId="0"/>
      <p:bldP spid="63" grpId="0" animBg="1"/>
      <p:bldP spid="65" grpId="0" animBg="1"/>
      <p:bldP spid="76" grpId="0" animBg="1"/>
      <p:bldP spid="118" grpId="0"/>
      <p:bldP spid="12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E371DBD-4C17-4331-AEEF-B947D7CFAE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Thank you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br>
              <a:rPr lang="de-DE" dirty="0"/>
            </a:br>
            <a:r>
              <a:rPr lang="de-DE" dirty="0"/>
              <a:t>Questions + Discussion?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Machine Learning-based Control of Dynamical Systems</a:t>
            </a:r>
          </a:p>
          <a:p>
            <a:r>
              <a:rPr lang="de-DE" dirty="0"/>
              <a:t>Summer of 2021, Hasso Plattner Institute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89118" y="480377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Issue</a:t>
            </a:r>
            <a:r>
              <a:rPr lang="de-DE" sz="2800"/>
              <a:t> </a:t>
            </a:r>
            <a:r>
              <a:rPr lang="de-DE" sz="2800" err="1"/>
              <a:t>ranking</a:t>
            </a:r>
            <a:r>
              <a:rPr lang="de-DE" sz="2800"/>
              <a:t> – multiple </a:t>
            </a:r>
            <a:r>
              <a:rPr lang="de-DE" sz="2800" err="1"/>
              <a:t>runs</a:t>
            </a:r>
            <a:endParaRPr lang="de-DE" sz="28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C576D4-E4B5-EE48-98F2-3FEB49D34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699542"/>
            <a:ext cx="8887916" cy="444395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122AB-0CC4-4A85-B941-52397A7C18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413AE-92A1-4FD9-BCD1-A755B73943D5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592D7-B2E1-44DD-BE5A-AFA880F71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2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E373A7-0CCA-4A41-AABD-9F4427907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Projects</a:t>
            </a:r>
          </a:p>
          <a:p>
            <a:pPr lvl="1"/>
            <a:r>
              <a:rPr lang="de-DE" dirty="0"/>
              <a:t>Reinforcement Learning for Self-Repair (Past Seminar)</a:t>
            </a:r>
          </a:p>
          <a:p>
            <a:pPr lvl="2"/>
            <a:r>
              <a:rPr lang="de-DE" dirty="0"/>
              <a:t>Uncertainty model, where fixes can fail depending on environment</a:t>
            </a:r>
          </a:p>
          <a:p>
            <a:pPr lvl="1"/>
            <a:r>
              <a:rPr lang="de-DE" dirty="0"/>
              <a:t>Machine Learning Control (This Seminar)</a:t>
            </a:r>
          </a:p>
          <a:p>
            <a:pPr lvl="2"/>
            <a:r>
              <a:rPr lang="de-DE" dirty="0"/>
              <a:t>Predictive model + python controller to use with mRubis</a:t>
            </a:r>
          </a:p>
          <a:p>
            <a:r>
              <a:rPr lang="de-DE" dirty="0"/>
              <a:t>Plan</a:t>
            </a:r>
          </a:p>
          <a:p>
            <a:pPr lvl="1"/>
            <a:r>
              <a:rPr lang="en-GB" dirty="0"/>
              <a:t>Adapt past approach to current architecture</a:t>
            </a:r>
          </a:p>
          <a:p>
            <a:pPr lvl="1"/>
            <a:r>
              <a:rPr lang="en-GB" dirty="0"/>
              <a:t>Add it to current project</a:t>
            </a:r>
          </a:p>
          <a:p>
            <a:pPr lvl="1"/>
            <a:r>
              <a:rPr lang="en-GB" dirty="0"/>
              <a:t>Evaluate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639DC-18DD-4E24-A137-375960A62D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999A50-F2EE-43FE-9476-75AE3463E6BE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15E5-161C-4F1D-9A50-EB61F303AA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4950-5983-4E39-809E-B5FF6BBB6E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07D68-C6FA-4CAF-8E44-6C4B7DC1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and Context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828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189118" y="480377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Issue</a:t>
            </a:r>
            <a:r>
              <a:rPr lang="de-DE" sz="2800"/>
              <a:t> </a:t>
            </a:r>
            <a:r>
              <a:rPr lang="de-DE" sz="2800" err="1"/>
              <a:t>ranking</a:t>
            </a:r>
            <a:r>
              <a:rPr lang="de-DE" sz="2800"/>
              <a:t> – multiple </a:t>
            </a:r>
            <a:r>
              <a:rPr lang="de-DE" sz="2800" err="1"/>
              <a:t>runs</a:t>
            </a:r>
            <a:endParaRPr lang="de-DE" sz="2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71EA96-0399-AC47-A86E-4466F008F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646113"/>
            <a:ext cx="8712968" cy="43564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9F60A-1F64-4CB9-ACE4-C401C21B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175E02-012D-4876-9602-D810B5D649A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24E2D-93D6-4482-B645-C33FB04427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DEEA1A8F-3C08-49DE-84DB-C63691A172FE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2A67804D-C2A3-4492-9F6C-A49D59380900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D40793FF-E09F-4130-A699-9263D2DAC195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fld id="{2E6DDFE5-58A8-45CA-AD49-AB5322BDEDC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0C93CEB-837A-44F7-AF0B-45724FBB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Differences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334F237-D819-48AC-BA0A-9355D63BF9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52CC67-1B9A-4739-B398-7FAC39A27280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0F16B9-79B5-4C49-B8F0-E88DB41E8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3CEBC-BD6B-4491-9BB0-F168964EE0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63003D74-5DD2-4E47-9403-EC119D2F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3435"/>
              </p:ext>
            </p:extLst>
          </p:nvPr>
        </p:nvGraphicFramePr>
        <p:xfrm>
          <a:off x="271054" y="977880"/>
          <a:ext cx="6964773" cy="248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0198">
                  <a:extLst>
                    <a:ext uri="{9D8B030D-6E8A-4147-A177-3AD203B41FA5}">
                      <a16:colId xmlns:a16="http://schemas.microsoft.com/office/drawing/2014/main" val="138414386"/>
                    </a:ext>
                  </a:extLst>
                </a:gridCol>
                <a:gridCol w="2862984">
                  <a:extLst>
                    <a:ext uri="{9D8B030D-6E8A-4147-A177-3AD203B41FA5}">
                      <a16:colId xmlns:a16="http://schemas.microsoft.com/office/drawing/2014/main" val="2490561798"/>
                    </a:ext>
                  </a:extLst>
                </a:gridCol>
                <a:gridCol w="2321591">
                  <a:extLst>
                    <a:ext uri="{9D8B030D-6E8A-4147-A177-3AD203B41FA5}">
                      <a16:colId xmlns:a16="http://schemas.microsoft.com/office/drawing/2014/main" val="4211831688"/>
                    </a:ext>
                  </a:extLst>
                </a:gridCol>
              </a:tblGrid>
              <a:tr h="589681">
                <a:tc>
                  <a:txBody>
                    <a:bodyPr/>
                    <a:lstStyle/>
                    <a:p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RL 4 Self-Repair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ML Control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826731"/>
                  </a:ext>
                </a:extLst>
              </a:tr>
              <a:tr h="377726">
                <a:tc>
                  <a:txBody>
                    <a:bodyPr/>
                    <a:lstStyle/>
                    <a:p>
                      <a:r>
                        <a:rPr lang="de-DE">
                          <a:latin typeface="Perpetua" panose="02020502060401020303" pitchFamily="18" charset="0"/>
                        </a:rPr>
                        <a:t>Prediction Goal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66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failure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Possible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Never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83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order based 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i="0" dirty="0">
                          <a:latin typeface="Perpetua" panose="02020502060401020303" pitchFamily="18" charset="0"/>
                        </a:rPr>
                        <a:t>max(E[P</a:t>
                      </a:r>
                      <a:r>
                        <a:rPr lang="de-DE" i="0" baseline="-25000" dirty="0">
                          <a:latin typeface="Perpetua" panose="02020502060401020303" pitchFamily="18" charset="0"/>
                        </a:rPr>
                        <a:t>success</a:t>
                      </a:r>
                      <a:r>
                        <a:rPr lang="de-DE" i="0" baseline="0" dirty="0">
                          <a:latin typeface="Perpetua" panose="02020502060401020303" pitchFamily="18" charset="0"/>
                        </a:rPr>
                        <a:t>] 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* E</a:t>
                      </a:r>
                      <a:r>
                        <a:rPr lang="el-GR" i="0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i="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erpetua" panose="02020502060401020303" pitchFamily="18" charset="0"/>
                        </a:rPr>
                        <a:t>max(E</a:t>
                      </a:r>
                      <a:r>
                        <a:rPr lang="el-GR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99463"/>
                  </a:ext>
                </a:extLst>
              </a:tr>
              <a:tr h="162177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Perpetua" panose="02020502060401020303" pitchFamily="18" charset="0"/>
                        </a:rPr>
                        <a:t>Issue loading</a:t>
                      </a:r>
                      <a:endParaRPr lang="en-GB" sz="180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Batch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„Stream“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101145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Actual Reward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Zero or inferred from table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mRubis / own prediction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2309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CDA8C7-6D19-442C-B400-E2E6FA009832}"/>
              </a:ext>
            </a:extLst>
          </p:cNvPr>
          <p:cNvCxnSpPr>
            <a:cxnSpLocks/>
          </p:cNvCxnSpPr>
          <p:nvPr/>
        </p:nvCxnSpPr>
        <p:spPr bwMode="gray">
          <a:xfrm>
            <a:off x="2123260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31DB83-C131-4EAE-BE27-096EC8495B64}"/>
              </a:ext>
            </a:extLst>
          </p:cNvPr>
          <p:cNvCxnSpPr/>
          <p:nvPr/>
        </p:nvCxnSpPr>
        <p:spPr bwMode="gray">
          <a:xfrm>
            <a:off x="271054" y="1635646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F7645-1CBC-45F7-B0AE-55D27AFB67E5}"/>
              </a:ext>
            </a:extLst>
          </p:cNvPr>
          <p:cNvCxnSpPr>
            <a:cxnSpLocks/>
          </p:cNvCxnSpPr>
          <p:nvPr/>
        </p:nvCxnSpPr>
        <p:spPr bwMode="gray">
          <a:xfrm>
            <a:off x="2098102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C22A0-23C6-43FC-AA7E-6D41C2AE7A43}"/>
              </a:ext>
            </a:extLst>
          </p:cNvPr>
          <p:cNvCxnSpPr/>
          <p:nvPr/>
        </p:nvCxnSpPr>
        <p:spPr bwMode="gray">
          <a:xfrm>
            <a:off x="271054" y="1655524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D350F4-59FA-47D7-AB91-6468E8DC21ED}"/>
              </a:ext>
            </a:extLst>
          </p:cNvPr>
          <p:cNvCxnSpPr>
            <a:cxnSpLocks/>
          </p:cNvCxnSpPr>
          <p:nvPr/>
        </p:nvCxnSpPr>
        <p:spPr bwMode="gray">
          <a:xfrm>
            <a:off x="5004048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Left 2">
            <a:extLst>
              <a:ext uri="{FF2B5EF4-FFF2-40B4-BE49-F238E27FC236}">
                <a16:creationId xmlns:a16="http://schemas.microsoft.com/office/drawing/2014/main" id="{27658502-19F2-4C8D-A1FA-4CD5A18E8D6C}"/>
              </a:ext>
            </a:extLst>
          </p:cNvPr>
          <p:cNvSpPr/>
          <p:nvPr/>
        </p:nvSpPr>
        <p:spPr bwMode="gray">
          <a:xfrm>
            <a:off x="7260984" y="1686344"/>
            <a:ext cx="407360" cy="21602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04D67F-610D-4B0C-80AF-991285041D24}"/>
              </a:ext>
            </a:extLst>
          </p:cNvPr>
          <p:cNvCxnSpPr/>
          <p:nvPr/>
        </p:nvCxnSpPr>
        <p:spPr bwMode="gray">
          <a:xfrm flipH="1">
            <a:off x="271054" y="1923678"/>
            <a:ext cx="696477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AAFA27-A82C-4176-9B82-7D5A227666EF}"/>
              </a:ext>
            </a:extLst>
          </p:cNvPr>
          <p:cNvCxnSpPr/>
          <p:nvPr/>
        </p:nvCxnSpPr>
        <p:spPr bwMode="gray">
          <a:xfrm flipH="1">
            <a:off x="271054" y="1690390"/>
            <a:ext cx="696477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166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-0.00035 0.074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0035 0.074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L -0.00035 0.074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7 L -0.00139 0.146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7 L -0.00139 0.146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7408 L -0.00139 0.146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1 L -0.00174 0.220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1 L -0.00174 0.2209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34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14692 L -0.00174 0.2209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8 L -0.00139 0.2870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9 L -0.00139 0.2870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22098 L -0.00139 0.28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0C93CEB-837A-44F7-AF0B-45724FBB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Differences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334F237-D819-48AC-BA0A-9355D63BF9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52CC67-1B9A-4739-B398-7FAC39A27280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A0F16B9-79B5-4C49-B8F0-E88DB41E8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3CEBC-BD6B-4491-9BB0-F168964EE0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63003D74-5DD2-4E47-9403-EC119D2F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81548"/>
              </p:ext>
            </p:extLst>
          </p:nvPr>
        </p:nvGraphicFramePr>
        <p:xfrm>
          <a:off x="271054" y="977880"/>
          <a:ext cx="6964773" cy="2480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0198">
                  <a:extLst>
                    <a:ext uri="{9D8B030D-6E8A-4147-A177-3AD203B41FA5}">
                      <a16:colId xmlns:a16="http://schemas.microsoft.com/office/drawing/2014/main" val="138414386"/>
                    </a:ext>
                  </a:extLst>
                </a:gridCol>
                <a:gridCol w="2862984">
                  <a:extLst>
                    <a:ext uri="{9D8B030D-6E8A-4147-A177-3AD203B41FA5}">
                      <a16:colId xmlns:a16="http://schemas.microsoft.com/office/drawing/2014/main" val="2490561798"/>
                    </a:ext>
                  </a:extLst>
                </a:gridCol>
                <a:gridCol w="2321591">
                  <a:extLst>
                    <a:ext uri="{9D8B030D-6E8A-4147-A177-3AD203B41FA5}">
                      <a16:colId xmlns:a16="http://schemas.microsoft.com/office/drawing/2014/main" val="4211831688"/>
                    </a:ext>
                  </a:extLst>
                </a:gridCol>
              </a:tblGrid>
              <a:tr h="589681">
                <a:tc>
                  <a:txBody>
                    <a:bodyPr/>
                    <a:lstStyle/>
                    <a:p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RL 4 Self-Repair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dirty="0">
                        <a:latin typeface="Perpetua" panose="02020502060401020303" pitchFamily="18" charset="0"/>
                      </a:endParaRPr>
                    </a:p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ML Control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826731"/>
                  </a:ext>
                </a:extLst>
              </a:tr>
              <a:tr h="377726">
                <a:tc>
                  <a:txBody>
                    <a:bodyPr/>
                    <a:lstStyle/>
                    <a:p>
                      <a:r>
                        <a:rPr lang="de-DE">
                          <a:latin typeface="Perpetua" panose="02020502060401020303" pitchFamily="18" charset="0"/>
                        </a:rPr>
                        <a:t>Prediction Goal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Fix order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66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failure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Possible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83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Fix order based 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i="0" dirty="0">
                          <a:latin typeface="Perpetua" panose="02020502060401020303" pitchFamily="18" charset="0"/>
                        </a:rPr>
                        <a:t>max(E[P</a:t>
                      </a:r>
                      <a:r>
                        <a:rPr lang="de-DE" i="0" baseline="-25000" dirty="0">
                          <a:latin typeface="Perpetua" panose="02020502060401020303" pitchFamily="18" charset="0"/>
                        </a:rPr>
                        <a:t>success</a:t>
                      </a:r>
                      <a:r>
                        <a:rPr lang="de-DE" i="0" baseline="0" dirty="0">
                          <a:latin typeface="Perpetua" panose="02020502060401020303" pitchFamily="18" charset="0"/>
                        </a:rPr>
                        <a:t>] 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* E</a:t>
                      </a:r>
                      <a:r>
                        <a:rPr lang="el-GR" i="0" baseline="-25000" dirty="0">
                          <a:latin typeface="Perpetua" panose="02020502060401020303" pitchFamily="18" charset="0"/>
                        </a:rPr>
                        <a:t>π</a:t>
                      </a:r>
                      <a:r>
                        <a:rPr lang="de-DE" i="0" dirty="0">
                          <a:latin typeface="Perpetua" panose="02020502060401020303" pitchFamily="18" charset="0"/>
                        </a:rPr>
                        <a:t>[R])</a:t>
                      </a:r>
                      <a:endParaRPr lang="en-GB" i="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99463"/>
                  </a:ext>
                </a:extLst>
              </a:tr>
              <a:tr h="162177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Perpetua" panose="02020502060401020303" pitchFamily="18" charset="0"/>
                        </a:rPr>
                        <a:t>Issue loading</a:t>
                      </a:r>
                      <a:endParaRPr lang="en-GB" sz="1800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„Stream“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101145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r>
                        <a:rPr lang="de-DE" dirty="0">
                          <a:latin typeface="Perpetua" panose="02020502060401020303" pitchFamily="18" charset="0"/>
                        </a:rPr>
                        <a:t>Actual Reward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latin typeface="Perpetua" panose="02020502060401020303" pitchFamily="18" charset="0"/>
                        </a:rPr>
                        <a:t>mRubis / own prediction</a:t>
                      </a:r>
                      <a:endParaRPr lang="en-GB" dirty="0">
                        <a:latin typeface="Perpetua" panose="020205020604010203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2309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CDA8C7-6D19-442C-B400-E2E6FA009832}"/>
              </a:ext>
            </a:extLst>
          </p:cNvPr>
          <p:cNvCxnSpPr>
            <a:cxnSpLocks/>
          </p:cNvCxnSpPr>
          <p:nvPr/>
        </p:nvCxnSpPr>
        <p:spPr bwMode="gray">
          <a:xfrm>
            <a:off x="2123260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31DB83-C131-4EAE-BE27-096EC8495B64}"/>
              </a:ext>
            </a:extLst>
          </p:cNvPr>
          <p:cNvCxnSpPr/>
          <p:nvPr/>
        </p:nvCxnSpPr>
        <p:spPr bwMode="gray">
          <a:xfrm>
            <a:off x="271054" y="1635646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F7645-1CBC-45F7-B0AE-55D27AFB67E5}"/>
              </a:ext>
            </a:extLst>
          </p:cNvPr>
          <p:cNvCxnSpPr>
            <a:cxnSpLocks/>
          </p:cNvCxnSpPr>
          <p:nvPr/>
        </p:nvCxnSpPr>
        <p:spPr bwMode="gray">
          <a:xfrm>
            <a:off x="2098102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C22A0-23C6-43FC-AA7E-6D41C2AE7A43}"/>
              </a:ext>
            </a:extLst>
          </p:cNvPr>
          <p:cNvCxnSpPr/>
          <p:nvPr/>
        </p:nvCxnSpPr>
        <p:spPr bwMode="gray">
          <a:xfrm>
            <a:off x="271054" y="1655524"/>
            <a:ext cx="69647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D350F4-59FA-47D7-AB91-6468E8DC21ED}"/>
              </a:ext>
            </a:extLst>
          </p:cNvPr>
          <p:cNvCxnSpPr>
            <a:cxnSpLocks/>
          </p:cNvCxnSpPr>
          <p:nvPr/>
        </p:nvCxnSpPr>
        <p:spPr bwMode="gray">
          <a:xfrm>
            <a:off x="5004048" y="1275606"/>
            <a:ext cx="0" cy="218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9804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20898-5805-4CB5-AF73-F3AC58E2F2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C532AE-E2CE-4F4A-87C5-06CC6053A7AA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4E08F-A181-461F-93F6-CBCF4815E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EC6-072E-4C4D-8BFC-37FD3E017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F8674D-AF02-4D21-A1B6-BB3D2C5F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Past-Learned Action Failing Probabilities –</a:t>
            </a:r>
            <a:br>
              <a:rPr lang="de-DE" dirty="0"/>
            </a:br>
            <a:r>
              <a:rPr lang="de-DE" dirty="0"/>
              <a:t>Transition Matrix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A7160-C27A-40FB-A362-27C6DCEF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98" y="1073066"/>
            <a:ext cx="9144000" cy="22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3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20898-5805-4CB5-AF73-F3AC58E2F2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C532AE-E2CE-4F4A-87C5-06CC6053A7AA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4E08F-A181-461F-93F6-CBCF4815E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EC6-072E-4C4D-8BFC-37FD3E017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F8674D-AF02-4D21-A1B6-BB3D2C5F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Past-Learned Action Failing Probabilities –</a:t>
            </a:r>
            <a:br>
              <a:rPr lang="de-DE" dirty="0"/>
            </a:br>
            <a:r>
              <a:rPr lang="de-DE" dirty="0"/>
              <a:t>Transition Matrix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A7160-C27A-40FB-A362-27C6DCEF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" y="1095588"/>
            <a:ext cx="20822842" cy="50599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C7407-7ABF-45F2-ADE4-7D438A7C0A42}"/>
              </a:ext>
            </a:extLst>
          </p:cNvPr>
          <p:cNvSpPr/>
          <p:nvPr/>
        </p:nvSpPr>
        <p:spPr bwMode="gray">
          <a:xfrm>
            <a:off x="358726" y="1886631"/>
            <a:ext cx="8173714" cy="52146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6EFCE8-B3CD-8046-8C9A-D30798171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" y="3291830"/>
            <a:ext cx="3521989" cy="18077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C9792F-F92B-4223-9D13-45CC50D503D8}"/>
              </a:ext>
            </a:extLst>
          </p:cNvPr>
          <p:cNvCxnSpPr>
            <a:cxnSpLocks/>
          </p:cNvCxnSpPr>
          <p:nvPr/>
        </p:nvCxnSpPr>
        <p:spPr bwMode="gray">
          <a:xfrm>
            <a:off x="1979712" y="1563638"/>
            <a:ext cx="0" cy="17281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905144-82FD-4453-8B69-F277DD924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r>
              <a:rPr lang="de-DE" dirty="0"/>
              <a:t>Best Rule-Picking Strategy: Highest cost (vs. lowest cost, random)</a:t>
            </a:r>
          </a:p>
          <a:p>
            <a:r>
              <a:rPr lang="de-DE" dirty="0"/>
              <a:t>Best Issue Ranking Strategy: Highest utility (vs. lowest rule cost, random)</a:t>
            </a:r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F1C0B-D839-4EB7-8A77-A2173EDC08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B77CB7A-6B0A-430D-B966-53BFA34DF0B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B448D-90F8-461E-8C45-B3B1FCEFA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734DE-5C57-674D-8966-F938F53E1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DF9007-15F4-2345-990B-3BF3482E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Refresher: Machine Learning Control</a:t>
            </a:r>
          </a:p>
        </p:txBody>
      </p:sp>
      <p:pic>
        <p:nvPicPr>
          <p:cNvPr id="7" name="Grafik 11">
            <a:extLst>
              <a:ext uri="{FF2B5EF4-FFF2-40B4-BE49-F238E27FC236}">
                <a16:creationId xmlns:a16="http://schemas.microsoft.com/office/drawing/2014/main" id="{50789777-2F69-4FFA-9D40-070C120B5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10" y="3075806"/>
            <a:ext cx="4336134" cy="21680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459FC-1EF3-4816-BC91-E2A070AA6B29}"/>
              </a:ext>
            </a:extLst>
          </p:cNvPr>
          <p:cNvCxnSpPr>
            <a:cxnSpLocks/>
          </p:cNvCxnSpPr>
          <p:nvPr/>
        </p:nvCxnSpPr>
        <p:spPr bwMode="gray">
          <a:xfrm>
            <a:off x="5508104" y="1851670"/>
            <a:ext cx="0" cy="13681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5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RQ1</a:t>
            </a:r>
          </a:p>
          <a:p>
            <a:pPr lvl="1"/>
            <a:r>
              <a:rPr lang="de-DE" dirty="0"/>
              <a:t>Are the two architecture approaches compatible? </a:t>
            </a:r>
          </a:p>
          <a:p>
            <a:r>
              <a:rPr lang="de-DE" dirty="0"/>
              <a:t>RQ2</a:t>
            </a:r>
          </a:p>
          <a:p>
            <a:pPr lvl="1"/>
            <a:r>
              <a:rPr lang="de-DE" dirty="0"/>
              <a:t>Is the decision-making </a:t>
            </a:r>
            <a:r>
              <a:rPr lang="de-DE" i="1" dirty="0"/>
              <a:t>significantly</a:t>
            </a:r>
            <a:r>
              <a:rPr lang="de-DE" dirty="0"/>
              <a:t> worse when using uncertainty penalties?</a:t>
            </a:r>
          </a:p>
          <a:p>
            <a:r>
              <a:rPr lang="de-DE" dirty="0"/>
              <a:t>RQ3</a:t>
            </a:r>
          </a:p>
          <a:p>
            <a:pPr lvl="1"/>
            <a:r>
              <a:rPr lang="de-DE" dirty="0"/>
              <a:t>How much utility do we lose with the uncertainty penalties?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24DA5-4CC4-482D-A265-6B24AD506978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D37AA-F55C-44AF-BD10-4CC383597EE1}"/>
              </a:ext>
            </a:extLst>
          </p:cNvPr>
          <p:cNvSpPr/>
          <p:nvPr/>
        </p:nvSpPr>
        <p:spPr bwMode="gray">
          <a:xfrm rot="2707813">
            <a:off x="5691303" y="1398188"/>
            <a:ext cx="158891" cy="61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4B65D-7DD1-432A-B618-6BAD3A2FF776}"/>
              </a:ext>
            </a:extLst>
          </p:cNvPr>
          <p:cNvSpPr/>
          <p:nvPr/>
        </p:nvSpPr>
        <p:spPr bwMode="gray">
          <a:xfrm rot="18932229">
            <a:off x="5693828" y="1398189"/>
            <a:ext cx="158891" cy="613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76A04E-3C81-4498-9D15-014533B9A927}"/>
              </a:ext>
            </a:extLst>
          </p:cNvPr>
          <p:cNvSpPr/>
          <p:nvPr/>
        </p:nvSpPr>
        <p:spPr bwMode="gray">
          <a:xfrm rot="18755895">
            <a:off x="7010600" y="1618606"/>
            <a:ext cx="158891" cy="3787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1D194-035F-4DEC-A5E4-138DE4A85518}"/>
              </a:ext>
            </a:extLst>
          </p:cNvPr>
          <p:cNvSpPr/>
          <p:nvPr/>
        </p:nvSpPr>
        <p:spPr bwMode="gray">
          <a:xfrm rot="2421661">
            <a:off x="7247557" y="1408804"/>
            <a:ext cx="158891" cy="61371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2710495-FB11-4F9F-940B-DEC943C6F979}"/>
              </a:ext>
            </a:extLst>
          </p:cNvPr>
          <p:cNvSpPr/>
          <p:nvPr/>
        </p:nvSpPr>
        <p:spPr bwMode="gray">
          <a:xfrm>
            <a:off x="6167396" y="1574605"/>
            <a:ext cx="543277" cy="282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21E1-7F1E-4394-8174-B3203CB1D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178E70-A144-4436-AA10-5D9B3FB6516F}" type="datetime1">
              <a:rPr lang="en-GB" smtClean="0"/>
              <a:t>29/09/2021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26AC-EA00-43CA-931D-CF4FF8C58D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Uncertainty Modeling in Self-Healing Software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4E8C4-7F5B-4C00-A595-6742A81B5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3D6F72-4288-470B-AECF-C9F672A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RQ 2 –</a:t>
            </a:r>
            <a:br>
              <a:rPr lang="de-DE" dirty="0"/>
            </a:br>
            <a:r>
              <a:rPr lang="de-DE" dirty="0"/>
              <a:t>Significance of Uncertainty Penalties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CD4B-C510-4BC0-875F-94FAC2183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96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017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7107</TotalTime>
  <Words>1071</Words>
  <Application>Microsoft Office PowerPoint</Application>
  <PresentationFormat>On-screen Show (16:9)</PresentationFormat>
  <Paragraphs>262</Paragraphs>
  <Slides>27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Perpetua</vt:lpstr>
      <vt:lpstr>Symbol</vt:lpstr>
      <vt:lpstr>Verdana</vt:lpstr>
      <vt:lpstr>TEMPLATE_Fakultät_11_EXP v201702</vt:lpstr>
      <vt:lpstr>Uncertainty Modeling in Self-Healing Software Systems</vt:lpstr>
      <vt:lpstr>Overview and Context</vt:lpstr>
      <vt:lpstr>Architecture Differences</vt:lpstr>
      <vt:lpstr>Architecture Differences</vt:lpstr>
      <vt:lpstr>Past-Learned Action Failing Probabilities – Transition Matrix</vt:lpstr>
      <vt:lpstr>Past-Learned Action Failing Probabilities – Transition Matrix</vt:lpstr>
      <vt:lpstr>Refresher: Machine Learning Control</vt:lpstr>
      <vt:lpstr>Research Questions</vt:lpstr>
      <vt:lpstr>RQ 2 – Significance of Uncertainty Penalties</vt:lpstr>
      <vt:lpstr>RQ 2 – Significance of Uncertainty Penalties</vt:lpstr>
      <vt:lpstr>RQ 2 – Significance of Uncertainty Penalties</vt:lpstr>
      <vt:lpstr>RQ 2 – Statistical Significance of Uncertainty Penalties</vt:lpstr>
      <vt:lpstr>Research Questions</vt:lpstr>
      <vt:lpstr>RQ3 – Uncertainty Model Utility Loss</vt:lpstr>
      <vt:lpstr>Research Questions</vt:lpstr>
      <vt:lpstr>Discussion and Future Work</vt:lpstr>
      <vt:lpstr>Disscussion - mRubis and Python Communication</vt:lpstr>
      <vt:lpstr>Thank you  Questions + Discussion?</vt:lpstr>
      <vt:lpstr>Issue ranking – multiple runs</vt:lpstr>
      <vt:lpstr>Issue ranking – multiple runs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15</cp:revision>
  <cp:lastPrinted>2014-05-07T12:19:03Z</cp:lastPrinted>
  <dcterms:created xsi:type="dcterms:W3CDTF">2021-09-15T17:00:32Z</dcterms:created>
  <dcterms:modified xsi:type="dcterms:W3CDTF">2021-09-29T14:00:21Z</dcterms:modified>
</cp:coreProperties>
</file>